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314" r:id="rId3"/>
    <p:sldId id="302" r:id="rId4"/>
    <p:sldId id="282" r:id="rId5"/>
    <p:sldId id="283" r:id="rId6"/>
    <p:sldId id="300" r:id="rId7"/>
    <p:sldId id="336" r:id="rId8"/>
    <p:sldId id="337" r:id="rId9"/>
    <p:sldId id="338" r:id="rId10"/>
    <p:sldId id="315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50" r:id="rId28"/>
    <p:sldId id="351" r:id="rId29"/>
    <p:sldId id="352" r:id="rId30"/>
    <p:sldId id="308" r:id="rId31"/>
    <p:sldId id="321" r:id="rId32"/>
    <p:sldId id="322" r:id="rId33"/>
    <p:sldId id="323" r:id="rId34"/>
    <p:sldId id="318" r:id="rId35"/>
    <p:sldId id="316" r:id="rId36"/>
    <p:sldId id="309" r:id="rId37"/>
    <p:sldId id="340" r:id="rId38"/>
    <p:sldId id="313" r:id="rId39"/>
    <p:sldId id="339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B1122D-F878-40C3-8CF0-C09DDF5FB97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422D03-DDEE-4431-B05C-D56F30270BEE}">
      <dgm:prSet phldrT="[Текст]"/>
      <dgm:spPr/>
      <dgm:t>
        <a:bodyPr/>
        <a:lstStyle/>
        <a:p>
          <a:r>
            <a:rPr lang="ru-RU" dirty="0"/>
            <a:t>Федеральный оператор</a:t>
          </a:r>
        </a:p>
      </dgm:t>
    </dgm:pt>
    <dgm:pt modelId="{76FC3025-47A4-4CCA-9B5F-3F840F5B2D09}" type="parTrans" cxnId="{EC3F9FE9-F726-4188-9354-EB1045A60EB8}">
      <dgm:prSet/>
      <dgm:spPr/>
      <dgm:t>
        <a:bodyPr/>
        <a:lstStyle/>
        <a:p>
          <a:endParaRPr lang="ru-RU"/>
        </a:p>
      </dgm:t>
    </dgm:pt>
    <dgm:pt modelId="{F16BED30-E7D7-4A63-912F-CBAE507F503B}" type="sibTrans" cxnId="{EC3F9FE9-F726-4188-9354-EB1045A60EB8}">
      <dgm:prSet/>
      <dgm:spPr/>
      <dgm:t>
        <a:bodyPr/>
        <a:lstStyle/>
        <a:p>
          <a:endParaRPr lang="ru-RU"/>
        </a:p>
      </dgm:t>
    </dgm:pt>
    <dgm:pt modelId="{FDC51E50-3553-4162-9C43-393A34C6292A}">
      <dgm:prSet phldrT="[Текст]"/>
      <dgm:spPr/>
      <dgm:t>
        <a:bodyPr/>
        <a:lstStyle/>
        <a:p>
          <a:r>
            <a:rPr lang="ru-RU" dirty="0"/>
            <a:t>Организационно-техническое и информационное сопровождение;</a:t>
          </a:r>
        </a:p>
      </dgm:t>
    </dgm:pt>
    <dgm:pt modelId="{F8E1B6E9-D1EF-4FE8-AE3A-7FD972BA0A96}" type="parTrans" cxnId="{78C63B4C-CC81-4809-B7F2-9E9E4678551B}">
      <dgm:prSet/>
      <dgm:spPr/>
      <dgm:t>
        <a:bodyPr/>
        <a:lstStyle/>
        <a:p>
          <a:endParaRPr lang="ru-RU"/>
        </a:p>
      </dgm:t>
    </dgm:pt>
    <dgm:pt modelId="{928230C8-8DE7-42F1-A81B-66783274E2D7}" type="sibTrans" cxnId="{78C63B4C-CC81-4809-B7F2-9E9E4678551B}">
      <dgm:prSet/>
      <dgm:spPr/>
      <dgm:t>
        <a:bodyPr/>
        <a:lstStyle/>
        <a:p>
          <a:endParaRPr lang="ru-RU"/>
        </a:p>
      </dgm:t>
    </dgm:pt>
    <dgm:pt modelId="{A6314F1A-AB07-4E93-8170-299563729ECE}">
      <dgm:prSet phldrT="[Текст]"/>
      <dgm:spPr/>
      <dgm:t>
        <a:bodyPr/>
        <a:lstStyle/>
        <a:p>
          <a:r>
            <a:rPr lang="ru-RU" dirty="0"/>
            <a:t>Региональный координатор</a:t>
          </a:r>
        </a:p>
      </dgm:t>
    </dgm:pt>
    <dgm:pt modelId="{4DCE0CAC-72DF-4B9A-BA71-59372A9020E1}" type="parTrans" cxnId="{5F91C5C8-4C42-43B9-9344-8C7ADC9E8710}">
      <dgm:prSet/>
      <dgm:spPr/>
      <dgm:t>
        <a:bodyPr/>
        <a:lstStyle/>
        <a:p>
          <a:endParaRPr lang="ru-RU"/>
        </a:p>
      </dgm:t>
    </dgm:pt>
    <dgm:pt modelId="{494062F3-9AAB-483A-84FD-C690E9A362B0}" type="sibTrans" cxnId="{5F91C5C8-4C42-43B9-9344-8C7ADC9E8710}">
      <dgm:prSet/>
      <dgm:spPr/>
      <dgm:t>
        <a:bodyPr/>
        <a:lstStyle/>
        <a:p>
          <a:endParaRPr lang="ru-RU"/>
        </a:p>
      </dgm:t>
    </dgm:pt>
    <dgm:pt modelId="{F06FFD2C-F60B-494D-8ECC-2D3D286A46C2}">
      <dgm:prSet phldrT="[Текст]" custT="1"/>
      <dgm:spPr/>
      <dgm:t>
        <a:bodyPr/>
        <a:lstStyle/>
        <a:p>
          <a:r>
            <a:rPr lang="ru-RU" sz="1200" dirty="0"/>
            <a:t>Инфраструктурные листы и организация закупок; </a:t>
          </a:r>
        </a:p>
      </dgm:t>
    </dgm:pt>
    <dgm:pt modelId="{0A946C89-4F77-432C-B6AE-04F9494AC58A}" type="parTrans" cxnId="{293BA1B6-FB08-4E4C-AA81-9940A9E1B618}">
      <dgm:prSet/>
      <dgm:spPr/>
      <dgm:t>
        <a:bodyPr/>
        <a:lstStyle/>
        <a:p>
          <a:endParaRPr lang="ru-RU"/>
        </a:p>
      </dgm:t>
    </dgm:pt>
    <dgm:pt modelId="{5DC9991F-6F99-46BA-ACEE-385047C3EF8B}" type="sibTrans" cxnId="{293BA1B6-FB08-4E4C-AA81-9940A9E1B618}">
      <dgm:prSet/>
      <dgm:spPr/>
      <dgm:t>
        <a:bodyPr/>
        <a:lstStyle/>
        <a:p>
          <a:endParaRPr lang="ru-RU"/>
        </a:p>
      </dgm:t>
    </dgm:pt>
    <dgm:pt modelId="{9D7E3505-D723-49DF-A54A-6D7FDC5CE2BB}">
      <dgm:prSet phldrT="[Текст]" custT="1"/>
      <dgm:spPr/>
      <dgm:t>
        <a:bodyPr/>
        <a:lstStyle/>
        <a:p>
          <a:r>
            <a:rPr lang="ru-RU" sz="1200" dirty="0"/>
            <a:t>Соблюдение условий соответствия образовательных организаций требованиям;</a:t>
          </a:r>
        </a:p>
      </dgm:t>
    </dgm:pt>
    <dgm:pt modelId="{D350EF45-817D-4543-AECD-52F5F20FDCED}" type="parTrans" cxnId="{6F054301-E3FA-432E-82A0-B599036FB41A}">
      <dgm:prSet/>
      <dgm:spPr/>
      <dgm:t>
        <a:bodyPr/>
        <a:lstStyle/>
        <a:p>
          <a:endParaRPr lang="ru-RU"/>
        </a:p>
      </dgm:t>
    </dgm:pt>
    <dgm:pt modelId="{A0F78945-D8FF-4275-8709-41BF7BAEF89E}" type="sibTrans" cxnId="{6F054301-E3FA-432E-82A0-B599036FB41A}">
      <dgm:prSet/>
      <dgm:spPr/>
      <dgm:t>
        <a:bodyPr/>
        <a:lstStyle/>
        <a:p>
          <a:endParaRPr lang="ru-RU"/>
        </a:p>
      </dgm:t>
    </dgm:pt>
    <dgm:pt modelId="{D2D89BB2-E779-43B2-9E5F-4969AA2A5CF6}">
      <dgm:prSet phldrT="[Текст]"/>
      <dgm:spPr/>
      <dgm:t>
        <a:bodyPr/>
        <a:lstStyle/>
        <a:p>
          <a:r>
            <a:rPr lang="ru-RU" dirty="0"/>
            <a:t>Школьный </a:t>
          </a:r>
          <a:r>
            <a:rPr lang="ru-RU" dirty="0" err="1"/>
            <a:t>Кванториум</a:t>
          </a:r>
          <a:endParaRPr lang="ru-RU" dirty="0"/>
        </a:p>
      </dgm:t>
    </dgm:pt>
    <dgm:pt modelId="{81A3B213-5979-4922-B048-EACF0AACE9BA}" type="parTrans" cxnId="{740EF553-5454-4AF4-B480-71007AED85D4}">
      <dgm:prSet/>
      <dgm:spPr/>
      <dgm:t>
        <a:bodyPr/>
        <a:lstStyle/>
        <a:p>
          <a:endParaRPr lang="ru-RU"/>
        </a:p>
      </dgm:t>
    </dgm:pt>
    <dgm:pt modelId="{F16C576B-6D60-4F83-A9C5-8FA32FC8A9B6}" type="sibTrans" cxnId="{740EF553-5454-4AF4-B480-71007AED85D4}">
      <dgm:prSet/>
      <dgm:spPr/>
      <dgm:t>
        <a:bodyPr/>
        <a:lstStyle/>
        <a:p>
          <a:endParaRPr lang="ru-RU"/>
        </a:p>
      </dgm:t>
    </dgm:pt>
    <dgm:pt modelId="{AA2C1500-D769-4F83-A5EB-8A7CF2ACDBCB}">
      <dgm:prSet phldrT="[Текст]"/>
      <dgm:spPr/>
      <dgm:t>
        <a:bodyPr/>
        <a:lstStyle/>
        <a:p>
          <a:r>
            <a:rPr lang="ru-RU" dirty="0"/>
            <a:t>Организация образовательной деятельности с использованием нового оборудования;</a:t>
          </a:r>
        </a:p>
      </dgm:t>
    </dgm:pt>
    <dgm:pt modelId="{FCD26739-559C-4D35-8AA0-F58D2A6B7723}" type="parTrans" cxnId="{4818886C-D5C5-4F69-AD90-03516064C860}">
      <dgm:prSet/>
      <dgm:spPr/>
      <dgm:t>
        <a:bodyPr/>
        <a:lstStyle/>
        <a:p>
          <a:endParaRPr lang="ru-RU"/>
        </a:p>
      </dgm:t>
    </dgm:pt>
    <dgm:pt modelId="{5642CF8C-45D1-4DF5-B16E-BD7E1C500D08}" type="sibTrans" cxnId="{4818886C-D5C5-4F69-AD90-03516064C860}">
      <dgm:prSet/>
      <dgm:spPr/>
      <dgm:t>
        <a:bodyPr/>
        <a:lstStyle/>
        <a:p>
          <a:endParaRPr lang="ru-RU"/>
        </a:p>
      </dgm:t>
    </dgm:pt>
    <dgm:pt modelId="{3925CF5E-488F-46D8-B536-E4AF51942D6D}">
      <dgm:prSet phldrT="[Текст]"/>
      <dgm:spPr/>
      <dgm:t>
        <a:bodyPr/>
        <a:lstStyle/>
        <a:p>
          <a:r>
            <a:rPr lang="ru-RU" dirty="0"/>
            <a:t>Взаимодействие с </a:t>
          </a:r>
          <a:r>
            <a:rPr lang="ru-RU" dirty="0" err="1"/>
            <a:t>Кванториумами</a:t>
          </a:r>
          <a:r>
            <a:rPr lang="ru-RU" dirty="0"/>
            <a:t>, ИТ-кубами, иными центрами.</a:t>
          </a:r>
        </a:p>
      </dgm:t>
    </dgm:pt>
    <dgm:pt modelId="{1724D785-425D-48B3-9982-96C7D7AB4990}" type="parTrans" cxnId="{9812ABC9-905D-42AF-A86B-7AC5CE7B100B}">
      <dgm:prSet/>
      <dgm:spPr/>
      <dgm:t>
        <a:bodyPr/>
        <a:lstStyle/>
        <a:p>
          <a:endParaRPr lang="ru-RU"/>
        </a:p>
      </dgm:t>
    </dgm:pt>
    <dgm:pt modelId="{BA61AB6C-D115-4E53-96A9-7D610FA7920E}" type="sibTrans" cxnId="{9812ABC9-905D-42AF-A86B-7AC5CE7B100B}">
      <dgm:prSet/>
      <dgm:spPr/>
      <dgm:t>
        <a:bodyPr/>
        <a:lstStyle/>
        <a:p>
          <a:endParaRPr lang="ru-RU"/>
        </a:p>
      </dgm:t>
    </dgm:pt>
    <dgm:pt modelId="{972FAD1B-713F-4BA9-8CD2-6C29DB4CD3E1}">
      <dgm:prSet phldrT="[Текст]"/>
      <dgm:spPr/>
      <dgm:t>
        <a:bodyPr/>
        <a:lstStyle/>
        <a:p>
          <a:endParaRPr lang="ru-RU" sz="1100" dirty="0"/>
        </a:p>
      </dgm:t>
    </dgm:pt>
    <dgm:pt modelId="{495F197B-C232-44B2-95EA-975617228B3A}" type="parTrans" cxnId="{8E5CED46-C9F5-410F-9FA5-7631E8F94EAA}">
      <dgm:prSet/>
      <dgm:spPr/>
      <dgm:t>
        <a:bodyPr/>
        <a:lstStyle/>
        <a:p>
          <a:endParaRPr lang="ru-RU"/>
        </a:p>
      </dgm:t>
    </dgm:pt>
    <dgm:pt modelId="{78AC3B8E-C507-41E5-A591-28311A779169}" type="sibTrans" cxnId="{8E5CED46-C9F5-410F-9FA5-7631E8F94EAA}">
      <dgm:prSet/>
      <dgm:spPr/>
      <dgm:t>
        <a:bodyPr/>
        <a:lstStyle/>
        <a:p>
          <a:endParaRPr lang="ru-RU"/>
        </a:p>
      </dgm:t>
    </dgm:pt>
    <dgm:pt modelId="{24EE8B8D-BD71-43EA-9FEC-782F30A184CB}">
      <dgm:prSet phldrT="[Текст]"/>
      <dgm:spPr/>
      <dgm:t>
        <a:bodyPr/>
        <a:lstStyle/>
        <a:p>
          <a:r>
            <a:rPr lang="ru-RU" dirty="0"/>
            <a:t>Методическая поддержка и мониторинг.</a:t>
          </a:r>
        </a:p>
      </dgm:t>
    </dgm:pt>
    <dgm:pt modelId="{911160BD-79A4-459A-9A78-ADBDDAF35E80}" type="parTrans" cxnId="{457879B6-371C-4E75-8CC5-D20420CB2217}">
      <dgm:prSet/>
      <dgm:spPr/>
      <dgm:t>
        <a:bodyPr/>
        <a:lstStyle/>
        <a:p>
          <a:endParaRPr lang="ru-RU"/>
        </a:p>
      </dgm:t>
    </dgm:pt>
    <dgm:pt modelId="{772391B6-20D0-4274-BEB1-FD09C9359703}" type="sibTrans" cxnId="{457879B6-371C-4E75-8CC5-D20420CB2217}">
      <dgm:prSet/>
      <dgm:spPr/>
      <dgm:t>
        <a:bodyPr/>
        <a:lstStyle/>
        <a:p>
          <a:endParaRPr lang="ru-RU"/>
        </a:p>
      </dgm:t>
    </dgm:pt>
    <dgm:pt modelId="{69C395B9-92CF-4E11-8B26-1F2B57785935}">
      <dgm:prSet phldrT="[Текст]" custT="1"/>
      <dgm:spPr/>
      <dgm:t>
        <a:bodyPr/>
        <a:lstStyle/>
        <a:p>
          <a:r>
            <a:rPr lang="ru-RU" sz="1200" dirty="0"/>
            <a:t>Организация повышения квалификации педагогов;</a:t>
          </a:r>
        </a:p>
      </dgm:t>
    </dgm:pt>
    <dgm:pt modelId="{F021F9DF-2184-406D-9839-192E2BA4B8B7}" type="parTrans" cxnId="{0ECFF977-41BC-4893-AF82-7B075FCEEB9F}">
      <dgm:prSet/>
      <dgm:spPr/>
      <dgm:t>
        <a:bodyPr/>
        <a:lstStyle/>
        <a:p>
          <a:endParaRPr lang="ru-RU"/>
        </a:p>
      </dgm:t>
    </dgm:pt>
    <dgm:pt modelId="{5A46FB90-1F32-4B8C-8A77-B2F6C9FC3488}" type="sibTrans" cxnId="{0ECFF977-41BC-4893-AF82-7B075FCEEB9F}">
      <dgm:prSet/>
      <dgm:spPr/>
      <dgm:t>
        <a:bodyPr/>
        <a:lstStyle/>
        <a:p>
          <a:endParaRPr lang="ru-RU"/>
        </a:p>
      </dgm:t>
    </dgm:pt>
    <dgm:pt modelId="{D2516566-8F59-45EA-95D3-2A31DB4FDCE8}">
      <dgm:prSet phldrT="[Текст]" custT="1"/>
      <dgm:spPr/>
      <dgm:t>
        <a:bodyPr/>
        <a:lstStyle/>
        <a:p>
          <a:r>
            <a:rPr lang="ru-RU" sz="1200" dirty="0"/>
            <a:t>Обеспечения взаимодействия центров «Точка роста» и иной инфраструктуры национального проекта «Образование»</a:t>
          </a:r>
        </a:p>
      </dgm:t>
    </dgm:pt>
    <dgm:pt modelId="{C107CBA6-B65A-44C1-8BBC-E1BDE63BB4E5}" type="parTrans" cxnId="{167FEC86-64A4-443F-91AB-A3FCEAA58D0E}">
      <dgm:prSet/>
      <dgm:spPr/>
      <dgm:t>
        <a:bodyPr/>
        <a:lstStyle/>
        <a:p>
          <a:endParaRPr lang="ru-RU"/>
        </a:p>
      </dgm:t>
    </dgm:pt>
    <dgm:pt modelId="{17B06D9E-F67A-4CF4-B117-8048BC032E20}" type="sibTrans" cxnId="{167FEC86-64A4-443F-91AB-A3FCEAA58D0E}">
      <dgm:prSet/>
      <dgm:spPr/>
      <dgm:t>
        <a:bodyPr/>
        <a:lstStyle/>
        <a:p>
          <a:endParaRPr lang="ru-RU"/>
        </a:p>
      </dgm:t>
    </dgm:pt>
    <dgm:pt modelId="{99203594-1B91-4347-B3DC-BA72EA2A73B4}">
      <dgm:prSet phldrT="[Текст]"/>
      <dgm:spPr/>
      <dgm:t>
        <a:bodyPr/>
        <a:lstStyle/>
        <a:p>
          <a:r>
            <a:rPr lang="ru-RU" dirty="0"/>
            <a:t>Достижение показателей эффективности и качества образования;</a:t>
          </a:r>
        </a:p>
      </dgm:t>
    </dgm:pt>
    <dgm:pt modelId="{C5F85F58-80D7-44B8-9A95-5A3000A3822B}" type="parTrans" cxnId="{24BF4DA4-4FE2-4858-9656-8696D34D71C6}">
      <dgm:prSet/>
      <dgm:spPr/>
      <dgm:t>
        <a:bodyPr/>
        <a:lstStyle/>
        <a:p>
          <a:endParaRPr lang="ru-RU"/>
        </a:p>
      </dgm:t>
    </dgm:pt>
    <dgm:pt modelId="{B24F0C05-C25A-48EB-8B23-7361060D8E95}" type="sibTrans" cxnId="{24BF4DA4-4FE2-4858-9656-8696D34D71C6}">
      <dgm:prSet/>
      <dgm:spPr/>
      <dgm:t>
        <a:bodyPr/>
        <a:lstStyle/>
        <a:p>
          <a:endParaRPr lang="ru-RU"/>
        </a:p>
      </dgm:t>
    </dgm:pt>
    <dgm:pt modelId="{C7F7A1A5-5F25-4B53-96C0-6C9201CB169A}" type="pres">
      <dgm:prSet presAssocID="{40B1122D-F878-40C3-8CF0-C09DDF5FB9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685D1E-5096-4ADE-B178-3A3A85908FA5}" type="pres">
      <dgm:prSet presAssocID="{90422D03-DDEE-4431-B05C-D56F30270BEE}" presName="composite" presStyleCnt="0"/>
      <dgm:spPr/>
    </dgm:pt>
    <dgm:pt modelId="{0657789E-F4FF-4BED-8F92-62111FEA8596}" type="pres">
      <dgm:prSet presAssocID="{90422D03-DDEE-4431-B05C-D56F30270BE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62831-D40B-4F4B-9EF4-1924B1D8A240}" type="pres">
      <dgm:prSet presAssocID="{90422D03-DDEE-4431-B05C-D56F30270BE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18891-7A8E-4A18-B3BE-14564DB96D55}" type="pres">
      <dgm:prSet presAssocID="{F16BED30-E7D7-4A63-912F-CBAE507F503B}" presName="sp" presStyleCnt="0"/>
      <dgm:spPr/>
    </dgm:pt>
    <dgm:pt modelId="{41621753-A52E-43D6-9C78-E929222E6C09}" type="pres">
      <dgm:prSet presAssocID="{A6314F1A-AB07-4E93-8170-299563729ECE}" presName="composite" presStyleCnt="0"/>
      <dgm:spPr/>
    </dgm:pt>
    <dgm:pt modelId="{D1FBC634-4A25-4704-BBE5-96EAA3D814EA}" type="pres">
      <dgm:prSet presAssocID="{A6314F1A-AB07-4E93-8170-299563729EC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AE85A-04F5-4C7B-9B9C-039F2A317BC4}" type="pres">
      <dgm:prSet presAssocID="{A6314F1A-AB07-4E93-8170-299563729ECE}" presName="descendantText" presStyleLbl="alignAcc1" presStyleIdx="1" presStyleCnt="3" custScaleY="119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CACB0-D44B-42D4-9002-5A8F1C1D1D8F}" type="pres">
      <dgm:prSet presAssocID="{494062F3-9AAB-483A-84FD-C690E9A362B0}" presName="sp" presStyleCnt="0"/>
      <dgm:spPr/>
    </dgm:pt>
    <dgm:pt modelId="{7CB37D04-9E8E-4DBE-9A0A-2902A25DFCDF}" type="pres">
      <dgm:prSet presAssocID="{D2D89BB2-E779-43B2-9E5F-4969AA2A5CF6}" presName="composite" presStyleCnt="0"/>
      <dgm:spPr/>
    </dgm:pt>
    <dgm:pt modelId="{7FBEDD0F-5942-40B7-B394-33ECE0EF8318}" type="pres">
      <dgm:prSet presAssocID="{D2D89BB2-E779-43B2-9E5F-4969AA2A5CF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9BB6F-7126-4016-9354-E7AE39E40A64}" type="pres">
      <dgm:prSet presAssocID="{D2D89BB2-E779-43B2-9E5F-4969AA2A5CF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18886C-D5C5-4F69-AD90-03516064C860}" srcId="{D2D89BB2-E779-43B2-9E5F-4969AA2A5CF6}" destId="{AA2C1500-D769-4F83-A5EB-8A7CF2ACDBCB}" srcOrd="0" destOrd="0" parTransId="{FCD26739-559C-4D35-8AA0-F58D2A6B7723}" sibTransId="{5642CF8C-45D1-4DF5-B16E-BD7E1C500D08}"/>
    <dgm:cxn modelId="{40EECE69-FF6E-4459-8546-48F1C53819BD}" type="presOf" srcId="{D2516566-8F59-45EA-95D3-2A31DB4FDCE8}" destId="{7BDAE85A-04F5-4C7B-9B9C-039F2A317BC4}" srcOrd="0" destOrd="3" presId="urn:microsoft.com/office/officeart/2005/8/layout/chevron2"/>
    <dgm:cxn modelId="{3D874025-1D68-4B02-9F56-53C34C48FBA6}" type="presOf" srcId="{69C395B9-92CF-4E11-8B26-1F2B57785935}" destId="{7BDAE85A-04F5-4C7B-9B9C-039F2A317BC4}" srcOrd="0" destOrd="2" presId="urn:microsoft.com/office/officeart/2005/8/layout/chevron2"/>
    <dgm:cxn modelId="{9812ABC9-905D-42AF-A86B-7AC5CE7B100B}" srcId="{D2D89BB2-E779-43B2-9E5F-4969AA2A5CF6}" destId="{3925CF5E-488F-46D8-B536-E4AF51942D6D}" srcOrd="2" destOrd="0" parTransId="{1724D785-425D-48B3-9982-96C7D7AB4990}" sibTransId="{BA61AB6C-D115-4E53-96A9-7D610FA7920E}"/>
    <dgm:cxn modelId="{78C63B4C-CC81-4809-B7F2-9E9E4678551B}" srcId="{90422D03-DDEE-4431-B05C-D56F30270BEE}" destId="{FDC51E50-3553-4162-9C43-393A34C6292A}" srcOrd="0" destOrd="0" parTransId="{F8E1B6E9-D1EF-4FE8-AE3A-7FD972BA0A96}" sibTransId="{928230C8-8DE7-42F1-A81B-66783274E2D7}"/>
    <dgm:cxn modelId="{16902E55-2C8A-48A8-A789-42B845BD4C95}" type="presOf" srcId="{972FAD1B-713F-4BA9-8CD2-6C29DB4CD3E1}" destId="{7BDAE85A-04F5-4C7B-9B9C-039F2A317BC4}" srcOrd="0" destOrd="4" presId="urn:microsoft.com/office/officeart/2005/8/layout/chevron2"/>
    <dgm:cxn modelId="{59497592-61F4-4F7B-AD75-4257A4C0257D}" type="presOf" srcId="{AA2C1500-D769-4F83-A5EB-8A7CF2ACDBCB}" destId="{7319BB6F-7126-4016-9354-E7AE39E40A64}" srcOrd="0" destOrd="0" presId="urn:microsoft.com/office/officeart/2005/8/layout/chevron2"/>
    <dgm:cxn modelId="{36792116-5B7E-45B8-8C69-336638F2BA1B}" type="presOf" srcId="{9D7E3505-D723-49DF-A54A-6D7FDC5CE2BB}" destId="{7BDAE85A-04F5-4C7B-9B9C-039F2A317BC4}" srcOrd="0" destOrd="1" presId="urn:microsoft.com/office/officeart/2005/8/layout/chevron2"/>
    <dgm:cxn modelId="{740EF553-5454-4AF4-B480-71007AED85D4}" srcId="{40B1122D-F878-40C3-8CF0-C09DDF5FB97D}" destId="{D2D89BB2-E779-43B2-9E5F-4969AA2A5CF6}" srcOrd="2" destOrd="0" parTransId="{81A3B213-5979-4922-B048-EACF0AACE9BA}" sibTransId="{F16C576B-6D60-4F83-A9C5-8FA32FC8A9B6}"/>
    <dgm:cxn modelId="{5F91C5C8-4C42-43B9-9344-8C7ADC9E8710}" srcId="{40B1122D-F878-40C3-8CF0-C09DDF5FB97D}" destId="{A6314F1A-AB07-4E93-8170-299563729ECE}" srcOrd="1" destOrd="0" parTransId="{4DCE0CAC-72DF-4B9A-BA71-59372A9020E1}" sibTransId="{494062F3-9AAB-483A-84FD-C690E9A362B0}"/>
    <dgm:cxn modelId="{24BF4DA4-4FE2-4858-9656-8696D34D71C6}" srcId="{D2D89BB2-E779-43B2-9E5F-4969AA2A5CF6}" destId="{99203594-1B91-4347-B3DC-BA72EA2A73B4}" srcOrd="1" destOrd="0" parTransId="{C5F85F58-80D7-44B8-9A95-5A3000A3822B}" sibTransId="{B24F0C05-C25A-48EB-8B23-7361060D8E95}"/>
    <dgm:cxn modelId="{F4D83D95-ABD5-44FB-924D-8673FDE024D4}" type="presOf" srcId="{A6314F1A-AB07-4E93-8170-299563729ECE}" destId="{D1FBC634-4A25-4704-BBE5-96EAA3D814EA}" srcOrd="0" destOrd="0" presId="urn:microsoft.com/office/officeart/2005/8/layout/chevron2"/>
    <dgm:cxn modelId="{31CBAD49-FCDB-44CB-903B-523CF0C1AD34}" type="presOf" srcId="{24EE8B8D-BD71-43EA-9FEC-782F30A184CB}" destId="{76262831-D40B-4F4B-9EF4-1924B1D8A240}" srcOrd="0" destOrd="1" presId="urn:microsoft.com/office/officeart/2005/8/layout/chevron2"/>
    <dgm:cxn modelId="{A10BFF0F-1462-4342-A0AB-91241C03E5D6}" type="presOf" srcId="{3925CF5E-488F-46D8-B536-E4AF51942D6D}" destId="{7319BB6F-7126-4016-9354-E7AE39E40A64}" srcOrd="0" destOrd="2" presId="urn:microsoft.com/office/officeart/2005/8/layout/chevron2"/>
    <dgm:cxn modelId="{293BA1B6-FB08-4E4C-AA81-9940A9E1B618}" srcId="{A6314F1A-AB07-4E93-8170-299563729ECE}" destId="{F06FFD2C-F60B-494D-8ECC-2D3D286A46C2}" srcOrd="0" destOrd="0" parTransId="{0A946C89-4F77-432C-B6AE-04F9494AC58A}" sibTransId="{5DC9991F-6F99-46BA-ACEE-385047C3EF8B}"/>
    <dgm:cxn modelId="{6F054301-E3FA-432E-82A0-B599036FB41A}" srcId="{A6314F1A-AB07-4E93-8170-299563729ECE}" destId="{9D7E3505-D723-49DF-A54A-6D7FDC5CE2BB}" srcOrd="1" destOrd="0" parTransId="{D350EF45-817D-4543-AECD-52F5F20FDCED}" sibTransId="{A0F78945-D8FF-4275-8709-41BF7BAEF89E}"/>
    <dgm:cxn modelId="{8E5CED46-C9F5-410F-9FA5-7631E8F94EAA}" srcId="{A6314F1A-AB07-4E93-8170-299563729ECE}" destId="{972FAD1B-713F-4BA9-8CD2-6C29DB4CD3E1}" srcOrd="4" destOrd="0" parTransId="{495F197B-C232-44B2-95EA-975617228B3A}" sibTransId="{78AC3B8E-C507-41E5-A591-28311A779169}"/>
    <dgm:cxn modelId="{6CE30D8F-0E41-4475-8252-C2974A19D10A}" type="presOf" srcId="{40B1122D-F878-40C3-8CF0-C09DDF5FB97D}" destId="{C7F7A1A5-5F25-4B53-96C0-6C9201CB169A}" srcOrd="0" destOrd="0" presId="urn:microsoft.com/office/officeart/2005/8/layout/chevron2"/>
    <dgm:cxn modelId="{82C383FF-9AC8-4299-A429-7954538DE39E}" type="presOf" srcId="{D2D89BB2-E779-43B2-9E5F-4969AA2A5CF6}" destId="{7FBEDD0F-5942-40B7-B394-33ECE0EF8318}" srcOrd="0" destOrd="0" presId="urn:microsoft.com/office/officeart/2005/8/layout/chevron2"/>
    <dgm:cxn modelId="{3AA0F689-861B-4ACD-B115-3CFB454EE5D5}" type="presOf" srcId="{99203594-1B91-4347-B3DC-BA72EA2A73B4}" destId="{7319BB6F-7126-4016-9354-E7AE39E40A64}" srcOrd="0" destOrd="1" presId="urn:microsoft.com/office/officeart/2005/8/layout/chevron2"/>
    <dgm:cxn modelId="{0ECFF977-41BC-4893-AF82-7B075FCEEB9F}" srcId="{A6314F1A-AB07-4E93-8170-299563729ECE}" destId="{69C395B9-92CF-4E11-8B26-1F2B57785935}" srcOrd="2" destOrd="0" parTransId="{F021F9DF-2184-406D-9839-192E2BA4B8B7}" sibTransId="{5A46FB90-1F32-4B8C-8A77-B2F6C9FC3488}"/>
    <dgm:cxn modelId="{167FEC86-64A4-443F-91AB-A3FCEAA58D0E}" srcId="{A6314F1A-AB07-4E93-8170-299563729ECE}" destId="{D2516566-8F59-45EA-95D3-2A31DB4FDCE8}" srcOrd="3" destOrd="0" parTransId="{C107CBA6-B65A-44C1-8BBC-E1BDE63BB4E5}" sibTransId="{17B06D9E-F67A-4CF4-B117-8048BC032E20}"/>
    <dgm:cxn modelId="{067A95C4-795F-4270-9E5E-B4FF415CFB74}" type="presOf" srcId="{F06FFD2C-F60B-494D-8ECC-2D3D286A46C2}" destId="{7BDAE85A-04F5-4C7B-9B9C-039F2A317BC4}" srcOrd="0" destOrd="0" presId="urn:microsoft.com/office/officeart/2005/8/layout/chevron2"/>
    <dgm:cxn modelId="{457879B6-371C-4E75-8CC5-D20420CB2217}" srcId="{90422D03-DDEE-4431-B05C-D56F30270BEE}" destId="{24EE8B8D-BD71-43EA-9FEC-782F30A184CB}" srcOrd="1" destOrd="0" parTransId="{911160BD-79A4-459A-9A78-ADBDDAF35E80}" sibTransId="{772391B6-20D0-4274-BEB1-FD09C9359703}"/>
    <dgm:cxn modelId="{48D6C26B-0D9C-4286-91C5-401C2BA85612}" type="presOf" srcId="{90422D03-DDEE-4431-B05C-D56F30270BEE}" destId="{0657789E-F4FF-4BED-8F92-62111FEA8596}" srcOrd="0" destOrd="0" presId="urn:microsoft.com/office/officeart/2005/8/layout/chevron2"/>
    <dgm:cxn modelId="{E8061441-44A4-43B0-A343-04AAF9A0E33A}" type="presOf" srcId="{FDC51E50-3553-4162-9C43-393A34C6292A}" destId="{76262831-D40B-4F4B-9EF4-1924B1D8A240}" srcOrd="0" destOrd="0" presId="urn:microsoft.com/office/officeart/2005/8/layout/chevron2"/>
    <dgm:cxn modelId="{EC3F9FE9-F726-4188-9354-EB1045A60EB8}" srcId="{40B1122D-F878-40C3-8CF0-C09DDF5FB97D}" destId="{90422D03-DDEE-4431-B05C-D56F30270BEE}" srcOrd="0" destOrd="0" parTransId="{76FC3025-47A4-4CCA-9B5F-3F840F5B2D09}" sibTransId="{F16BED30-E7D7-4A63-912F-CBAE507F503B}"/>
    <dgm:cxn modelId="{81823B19-8F50-466B-83A4-E71199610979}" type="presParOf" srcId="{C7F7A1A5-5F25-4B53-96C0-6C9201CB169A}" destId="{91685D1E-5096-4ADE-B178-3A3A85908FA5}" srcOrd="0" destOrd="0" presId="urn:microsoft.com/office/officeart/2005/8/layout/chevron2"/>
    <dgm:cxn modelId="{64C5ED9C-F1DC-4881-845D-F8C30EB38920}" type="presParOf" srcId="{91685D1E-5096-4ADE-B178-3A3A85908FA5}" destId="{0657789E-F4FF-4BED-8F92-62111FEA8596}" srcOrd="0" destOrd="0" presId="urn:microsoft.com/office/officeart/2005/8/layout/chevron2"/>
    <dgm:cxn modelId="{20862AA0-AE61-4999-97B4-35BF6F0354C8}" type="presParOf" srcId="{91685D1E-5096-4ADE-B178-3A3A85908FA5}" destId="{76262831-D40B-4F4B-9EF4-1924B1D8A240}" srcOrd="1" destOrd="0" presId="urn:microsoft.com/office/officeart/2005/8/layout/chevron2"/>
    <dgm:cxn modelId="{3FC61E9D-54A3-4324-A153-BF4AC684CCD2}" type="presParOf" srcId="{C7F7A1A5-5F25-4B53-96C0-6C9201CB169A}" destId="{65918891-7A8E-4A18-B3BE-14564DB96D55}" srcOrd="1" destOrd="0" presId="urn:microsoft.com/office/officeart/2005/8/layout/chevron2"/>
    <dgm:cxn modelId="{F2693D88-E54D-4C3B-AA04-FE079B8789C7}" type="presParOf" srcId="{C7F7A1A5-5F25-4B53-96C0-6C9201CB169A}" destId="{41621753-A52E-43D6-9C78-E929222E6C09}" srcOrd="2" destOrd="0" presId="urn:microsoft.com/office/officeart/2005/8/layout/chevron2"/>
    <dgm:cxn modelId="{BBE6541D-0944-4C4F-8FDD-457B3247ECD4}" type="presParOf" srcId="{41621753-A52E-43D6-9C78-E929222E6C09}" destId="{D1FBC634-4A25-4704-BBE5-96EAA3D814EA}" srcOrd="0" destOrd="0" presId="urn:microsoft.com/office/officeart/2005/8/layout/chevron2"/>
    <dgm:cxn modelId="{99FF5D31-B8D0-4D8E-A125-A73BAB13B572}" type="presParOf" srcId="{41621753-A52E-43D6-9C78-E929222E6C09}" destId="{7BDAE85A-04F5-4C7B-9B9C-039F2A317BC4}" srcOrd="1" destOrd="0" presId="urn:microsoft.com/office/officeart/2005/8/layout/chevron2"/>
    <dgm:cxn modelId="{A5305F24-4A1E-43B5-9743-199CE054990A}" type="presParOf" srcId="{C7F7A1A5-5F25-4B53-96C0-6C9201CB169A}" destId="{761CACB0-D44B-42D4-9002-5A8F1C1D1D8F}" srcOrd="3" destOrd="0" presId="urn:microsoft.com/office/officeart/2005/8/layout/chevron2"/>
    <dgm:cxn modelId="{729BAC54-7D4B-45AF-B27E-9CC78FF23986}" type="presParOf" srcId="{C7F7A1A5-5F25-4B53-96C0-6C9201CB169A}" destId="{7CB37D04-9E8E-4DBE-9A0A-2902A25DFCDF}" srcOrd="4" destOrd="0" presId="urn:microsoft.com/office/officeart/2005/8/layout/chevron2"/>
    <dgm:cxn modelId="{93DBF706-5BAA-429A-9CBE-E2E71A51B2A3}" type="presParOf" srcId="{7CB37D04-9E8E-4DBE-9A0A-2902A25DFCDF}" destId="{7FBEDD0F-5942-40B7-B394-33ECE0EF8318}" srcOrd="0" destOrd="0" presId="urn:microsoft.com/office/officeart/2005/8/layout/chevron2"/>
    <dgm:cxn modelId="{EBE6AF1C-FD0E-4777-A9A0-AC3EE200DAFA}" type="presParOf" srcId="{7CB37D04-9E8E-4DBE-9A0A-2902A25DFCDF}" destId="{7319BB6F-7126-4016-9354-E7AE39E40A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95810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54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xmlns="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xmlns="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xmlns="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A68E35-1C94-4C81-B2CB-7B833618D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9761" r="61622" b="45541"/>
          <a:stretch/>
        </p:blipFill>
        <p:spPr>
          <a:xfrm>
            <a:off x="10482821" y="255924"/>
            <a:ext cx="1316244" cy="1349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AE5155-E71F-42ED-8BE3-BF0F9C349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2372" t="15933" r="32188" b="28665"/>
          <a:stretch/>
        </p:blipFill>
        <p:spPr>
          <a:xfrm>
            <a:off x="392935" y="151500"/>
            <a:ext cx="1221713" cy="134956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72954A5-10A7-4620-B414-94A392669C1C}"/>
              </a:ext>
            </a:extLst>
          </p:cNvPr>
          <p:cNvSpPr txBox="1">
            <a:spLocks/>
          </p:cNvSpPr>
          <p:nvPr userDrawn="1"/>
        </p:nvSpPr>
        <p:spPr>
          <a:xfrm>
            <a:off x="2069193" y="939832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100000"/>
              </a:lnSpc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ИНФОРМАЦИОННО-АНАЛИТИЧЕСКОГО И ПРОЕКТНОГО СОПРОВОЖДЕНИЯ НАЦИОНАЛЬНЫХ ПРОЕКТОВ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FDF72949-591F-4EAB-BBDF-4C3852A9BE33}"/>
              </a:ext>
            </a:extLst>
          </p:cNvPr>
          <p:cNvSpPr txBox="1">
            <a:spLocks/>
          </p:cNvSpPr>
          <p:nvPr userDrawn="1"/>
        </p:nvSpPr>
        <p:spPr>
          <a:xfrm>
            <a:off x="2069193" y="303063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регионального управления проектной деятельностью</a:t>
            </a:r>
          </a:p>
        </p:txBody>
      </p:sp>
    </p:spTree>
    <p:extLst>
      <p:ext uri="{BB962C8B-B14F-4D97-AF65-F5344CB8AC3E}">
        <p14:creationId xmlns:p14="http://schemas.microsoft.com/office/powerpoint/2010/main" val="16053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A68E35-1C94-4C81-B2CB-7B833618D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9761" r="61622" b="45541"/>
          <a:stretch/>
        </p:blipFill>
        <p:spPr>
          <a:xfrm>
            <a:off x="10482821" y="255924"/>
            <a:ext cx="1316244" cy="1349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AE5155-E71F-42ED-8BE3-BF0F9C349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2372" t="15933" r="32188" b="28665"/>
          <a:stretch/>
        </p:blipFill>
        <p:spPr>
          <a:xfrm>
            <a:off x="392935" y="151500"/>
            <a:ext cx="1221713" cy="134956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72954A5-10A7-4620-B414-94A392669C1C}"/>
              </a:ext>
            </a:extLst>
          </p:cNvPr>
          <p:cNvSpPr txBox="1">
            <a:spLocks/>
          </p:cNvSpPr>
          <p:nvPr userDrawn="1"/>
        </p:nvSpPr>
        <p:spPr>
          <a:xfrm>
            <a:off x="2069193" y="939832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100000"/>
              </a:lnSpc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ИНФОРМАЦИОННО-АНАЛИТИЧЕСКОГО И ПРОЕКТНОГО СОПРОВОЖДЕНИЯ НАЦИОНАЛЬНЫХ ПРОЕКТОВ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FDF72949-591F-4EAB-BBDF-4C3852A9BE33}"/>
              </a:ext>
            </a:extLst>
          </p:cNvPr>
          <p:cNvSpPr txBox="1">
            <a:spLocks/>
          </p:cNvSpPr>
          <p:nvPr userDrawn="1"/>
        </p:nvSpPr>
        <p:spPr>
          <a:xfrm>
            <a:off x="2069193" y="303063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регионального управления проектной деятельностью</a:t>
            </a:r>
          </a:p>
        </p:txBody>
      </p:sp>
    </p:spTree>
    <p:extLst>
      <p:ext uri="{BB962C8B-B14F-4D97-AF65-F5344CB8AC3E}">
        <p14:creationId xmlns:p14="http://schemas.microsoft.com/office/powerpoint/2010/main" val="62657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ilovais@apkpro.ru" TargetMode="External"/><Relationship Id="rId2" Type="http://schemas.openxmlformats.org/officeDocument/2006/relationships/hyperlink" Target="mailto:ivanovaa@apkpro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mailto:semenukge@apkpro.r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gif"/><Relationship Id="rId7" Type="http://schemas.openxmlformats.org/officeDocument/2006/relationships/image" Target="../media/image57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66.gif"/><Relationship Id="rId2" Type="http://schemas.openxmlformats.org/officeDocument/2006/relationships/image" Target="../media/image61.gif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62.gif"/><Relationship Id="rId15" Type="http://schemas.openxmlformats.org/officeDocument/2006/relationships/image" Target="../media/image46.png"/><Relationship Id="rId10" Type="http://schemas.openxmlformats.org/officeDocument/2006/relationships/image" Target="../media/image65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68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67.jpeg"/><Relationship Id="rId10" Type="http://schemas.openxmlformats.org/officeDocument/2006/relationships/image" Target="../media/image71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7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image" Target="../media/image13.jp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NULL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образования </a:t>
            </a:r>
            <a:r>
              <a:rPr lang="ru-RU" dirty="0"/>
              <a:t>образования 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xmlns="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xmlns="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по созданию Центров «Точка роста»: </a:t>
            </a:r>
            <a:r>
              <a:rPr lang="ru-RU" dirty="0"/>
              <a:t>идеология, нормативная основа, образовательная </a:t>
            </a:r>
            <a:r>
              <a:rPr lang="ru-RU" dirty="0" smtClean="0"/>
              <a:t>деятельность.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6071"/>
            <a:ext cx="10515600" cy="467089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соответствии с утвержденными </a:t>
            </a:r>
            <a:r>
              <a:rPr lang="ru-RU" dirty="0" err="1"/>
              <a:t>Минпросвещения</a:t>
            </a:r>
            <a:r>
              <a:rPr lang="ru-RU" dirty="0"/>
              <a:t> России методическими рекомендациями в </a:t>
            </a:r>
            <a:r>
              <a:rPr lang="ru-RU" b="1" dirty="0">
                <a:solidFill>
                  <a:srgbClr val="FF0000"/>
                </a:solidFill>
              </a:rPr>
              <a:t>общеобразовательных организациях, расположенных в сельской местности и малых городах, </a:t>
            </a:r>
            <a:r>
              <a:rPr lang="ru-RU" dirty="0"/>
              <a:t>создана (обновлена) </a:t>
            </a:r>
            <a:r>
              <a:rPr lang="ru-RU" b="1" dirty="0">
                <a:solidFill>
                  <a:srgbClr val="FF0000"/>
                </a:solidFill>
              </a:rPr>
              <a:t>материально-техническая база </a:t>
            </a:r>
            <a:r>
              <a:rPr lang="ru-RU" dirty="0"/>
              <a:t>для реализации программ </a:t>
            </a:r>
            <a:r>
              <a:rPr lang="ru-RU" b="1" dirty="0">
                <a:solidFill>
                  <a:srgbClr val="FF0000"/>
                </a:solidFill>
              </a:rPr>
              <a:t>основного общего образования естественнонаучной и технологической направленностей и программ дополнительного образования соответствующей направленности </a:t>
            </a:r>
            <a:r>
              <a:rPr lang="ru-RU" dirty="0"/>
              <a:t>путем формирования на базе общеобразовательных организаций Центров образования «Точка роста» с целью развития современных компетенций и навыков у обучающихся, а также повышения качества образования.</a:t>
            </a:r>
          </a:p>
          <a:p>
            <a:r>
              <a:rPr lang="ru-RU" dirty="0"/>
              <a:t>Основной задачей Центров образования «Точка Роста» является </a:t>
            </a:r>
            <a:r>
              <a:rPr lang="ru-RU" b="1" dirty="0">
                <a:solidFill>
                  <a:srgbClr val="FF0000"/>
                </a:solidFill>
              </a:rPr>
              <a:t>охват обучающихся общеобразовательных организаций программами основного общего и дополнительного образования на созданной (обновленной) материально-технической базе</a:t>
            </a:r>
            <a:r>
              <a:rPr lang="ru-RU" dirty="0"/>
              <a:t>, в том числе с использованием дистанционных форм обучения и сетевой формы реализации образовательных программ.</a:t>
            </a:r>
          </a:p>
          <a:p>
            <a:r>
              <a:rPr lang="ru-RU" dirty="0"/>
              <a:t>Одновременно </a:t>
            </a:r>
            <a:r>
              <a:rPr lang="ru-RU" b="1" dirty="0">
                <a:solidFill>
                  <a:srgbClr val="FF0000"/>
                </a:solidFill>
              </a:rPr>
              <a:t>субъектами Российской Федерации и образовательными организациями могут самостоятельно быть инициированы и реализованы аналогичные проекты </a:t>
            </a:r>
            <a:r>
              <a:rPr lang="ru-RU" dirty="0"/>
              <a:t>с целью реализации программ основного общего образования и программ дополнительного образования различных направленностей.</a:t>
            </a:r>
          </a:p>
          <a:p>
            <a:r>
              <a:rPr lang="ru-RU" dirty="0"/>
              <a:t>Значение количества организаций, в которых создана (обновлена) материально-техническая база и охвата детей  подлежат ежегодному уточнению по итогам проведения отборов на предоставление субсидии из федерального бюджета бюджетам субъектов Российской Федерации на финансовое обеспечение соответствующих мероприятий.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52347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Характеристика результата федерального проекта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774872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569552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CA3B9D-DFD1-A149-90D4-5A75AC24E579}"/>
              </a:ext>
            </a:extLst>
          </p:cNvPr>
          <p:cNvSpPr/>
          <p:nvPr/>
        </p:nvSpPr>
        <p:spPr>
          <a:xfrm>
            <a:off x="653749" y="2082932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2FB7F5F-FCEF-C04A-9F0C-332C3161D30F}"/>
              </a:ext>
            </a:extLst>
          </p:cNvPr>
          <p:cNvSpPr/>
          <p:nvPr/>
        </p:nvSpPr>
        <p:spPr>
          <a:xfrm>
            <a:off x="647701" y="5062320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694862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AC83B53-8904-2045-A63B-8C529F961BC1}"/>
              </a:ext>
            </a:extLst>
          </p:cNvPr>
          <p:cNvSpPr/>
          <p:nvPr/>
        </p:nvSpPr>
        <p:spPr>
          <a:xfrm>
            <a:off x="647700" y="3588816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xmlns="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8F554E8-D457-9840-B079-23FD359258F1}"/>
              </a:ext>
            </a:extLst>
          </p:cNvPr>
          <p:cNvGraphicFramePr/>
          <p:nvPr>
            <p:extLst/>
          </p:nvPr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8116963" y="5827090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min </a:t>
            </a:r>
            <a:r>
              <a:rPr lang="ru-RU" sz="4800" dirty="0">
                <a:solidFill>
                  <a:srgbClr val="FF0000"/>
                </a:solidFill>
              </a:rPr>
              <a:t>300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деятельность</a:t>
            </a:r>
            <a:r>
              <a:rPr lang="en-US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</a:t>
            </a: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</a:t>
            </a: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».</a:t>
            </a:r>
            <a:endParaRPr lang="en-US" sz="2400" dirty="0" smtClean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</a:t>
            </a: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карта </a:t>
            </a: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проекта, информационные ресурсы и каналы коммуникаций 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17667588-DC0A-AC4F-9A81-D5ACC16F5D81}"/>
              </a:ext>
            </a:extLst>
          </p:cNvPr>
          <p:cNvGraphicFramePr/>
          <p:nvPr>
            <p:extLst/>
          </p:nvPr>
        </p:nvGraphicFramePr>
        <p:xfrm>
          <a:off x="1104900" y="1892403"/>
          <a:ext cx="10220066" cy="460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xmlns="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xmlns="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xmlns="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xmlns="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xmlns="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xmlns="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xmlns="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xmlns="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xmlns="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9593" y="1168722"/>
            <a:ext cx="126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РВПО1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0320" y="1167881"/>
            <a:ext cx="12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РВПО2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9453" y="1162400"/>
            <a:ext cx="107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ФО1</a:t>
            </a: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7697" y="1162400"/>
            <a:ext cx="109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ФО2</a:t>
            </a: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1739505" y="3757541"/>
            <a:ext cx="8493919" cy="41128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645723" y="1398713"/>
            <a:ext cx="345863" cy="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697910" y="1386428"/>
            <a:ext cx="382911" cy="68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097198" y="1322389"/>
            <a:ext cx="410981" cy="32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128782" y="1473469"/>
            <a:ext cx="41098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5400000" flipH="1">
            <a:off x="4140883" y="210196"/>
            <a:ext cx="7" cy="2868994"/>
          </a:xfrm>
          <a:prstGeom prst="bentConnector3">
            <a:avLst>
              <a:gd name="adj1" fmla="val -214748364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84468" y="1801193"/>
            <a:ext cx="16963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На доработку</a:t>
            </a:r>
          </a:p>
        </p:txBody>
      </p:sp>
      <p:sp>
        <p:nvSpPr>
          <p:cNvPr id="22" name="Левая фигурная скобка 21"/>
          <p:cNvSpPr/>
          <p:nvPr/>
        </p:nvSpPr>
        <p:spPr>
          <a:xfrm rot="5400000" flipH="1">
            <a:off x="3350816" y="-304169"/>
            <a:ext cx="549631" cy="5252078"/>
          </a:xfrm>
          <a:prstGeom prst="leftBrac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6389" y="2616839"/>
            <a:ext cx="1969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модуле в СУПД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17408" y="1136857"/>
            <a:ext cx="2082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Инфраструктурный лист с сопроводительным письмом в ФО</a:t>
            </a:r>
          </a:p>
        </p:txBody>
      </p:sp>
      <p:sp>
        <p:nvSpPr>
          <p:cNvPr id="33" name="Левая фигурная скобка 32"/>
          <p:cNvSpPr/>
          <p:nvPr/>
        </p:nvSpPr>
        <p:spPr>
          <a:xfrm rot="5400000" flipH="1">
            <a:off x="8579405" y="1394182"/>
            <a:ext cx="316097" cy="192521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714703" y="235855"/>
            <a:ext cx="10615448" cy="508541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Порядок согласования инфраструктурных листов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1770" y="3145743"/>
            <a:ext cx="51360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ЕСЛИ ИЛ СОДЕРЖИТ СТАНДАРТНЫЕ КОМПЛЕКТЫ: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7197" y="3595557"/>
            <a:ext cx="83018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Письмо-запрос о согласовании ИЛ должно быть представлено за подписью руководителя регионального органа исполнительной власти, осуществляющего государственное управление в сфере образования.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097197" y="4306683"/>
            <a:ext cx="8301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Письмо о согласовании ИЛ должно содержать:</a:t>
            </a:r>
          </a:p>
          <a:p>
            <a:pPr marL="100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реестр образовательных организаций, оснащаемых стандартным комплектом;</a:t>
            </a:r>
          </a:p>
          <a:p>
            <a:pPr marL="100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подтверждение наличия оборудования для хранения и использования химических реактивов (возможна гарантия обеспечения к моменту поставки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хим.реактивов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);</a:t>
            </a:r>
          </a:p>
          <a:p>
            <a:pPr marL="100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подтверждение отсутствия оборудования, покрывающего базовые потребности по химии, физике и биологии.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87715" y="764347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этап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801337" y="767202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II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этап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128782" y="5781167"/>
            <a:ext cx="83018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 общеобразовательным организациям, оснащаемым стандартным комплектом могут быть запрошены дополнительные документы (в том числе бухгалтерские документы)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70" y="4227954"/>
            <a:ext cx="1847012" cy="1591310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C64BBFCA-1E79-40B6-9754-A75C34F67ED2}"/>
              </a:ext>
            </a:extLst>
          </p:cNvPr>
          <p:cNvCxnSpPr>
            <a:cxnSpLocks/>
          </p:cNvCxnSpPr>
          <p:nvPr/>
        </p:nvCxnSpPr>
        <p:spPr>
          <a:xfrm>
            <a:off x="388083" y="3548422"/>
            <a:ext cx="10042560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018C9BB-81CF-4C07-A29E-60E761596E0D}"/>
              </a:ext>
            </a:extLst>
          </p:cNvPr>
          <p:cNvSpPr txBox="1"/>
          <p:nvPr/>
        </p:nvSpPr>
        <p:spPr>
          <a:xfrm>
            <a:off x="7670459" y="2558877"/>
            <a:ext cx="2139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npo@apkpro.ru</a:t>
            </a:r>
            <a:endParaRPr kumimoji="0" lang="ru-RU" sz="1500" b="1" i="0" u="sng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95925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9298" y="331209"/>
            <a:ext cx="6338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Рекомендуемые расчетные сроки этапов по работе с инфраструктурными листами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9299" y="1360974"/>
          <a:ext cx="6338847" cy="4521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016">
                  <a:extLst>
                    <a:ext uri="{9D8B030D-6E8A-4147-A177-3AD203B41FA5}">
                      <a16:colId xmlns:a16="http://schemas.microsoft.com/office/drawing/2014/main" xmlns="" val="2629452109"/>
                    </a:ext>
                  </a:extLst>
                </a:gridCol>
                <a:gridCol w="3081397">
                  <a:extLst>
                    <a:ext uri="{9D8B030D-6E8A-4147-A177-3AD203B41FA5}">
                      <a16:colId xmlns:a16="http://schemas.microsoft.com/office/drawing/2014/main" xmlns="" val="844564073"/>
                    </a:ext>
                  </a:extLst>
                </a:gridCol>
                <a:gridCol w="1363054">
                  <a:extLst>
                    <a:ext uri="{9D8B030D-6E8A-4147-A177-3AD203B41FA5}">
                      <a16:colId xmlns:a16="http://schemas.microsoft.com/office/drawing/2014/main" xmlns="" val="2847037799"/>
                    </a:ext>
                  </a:extLst>
                </a:gridCol>
                <a:gridCol w="1235380">
                  <a:extLst>
                    <a:ext uri="{9D8B030D-6E8A-4147-A177-3AD203B41FA5}">
                      <a16:colId xmlns:a16="http://schemas.microsoft.com/office/drawing/2014/main" xmlns="" val="234826679"/>
                    </a:ext>
                  </a:extLst>
                </a:gridCol>
              </a:tblGrid>
              <a:tr h="32733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этапа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Наименование этапа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Планируемые даты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2299216"/>
                  </a:ext>
                </a:extLst>
              </a:tr>
              <a:tr h="528006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kern="0" dirty="0">
                        <a:solidFill>
                          <a:srgbClr val="375075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kern="0" dirty="0">
                        <a:solidFill>
                          <a:srgbClr val="375075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Дата начала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Дата окончания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1511780"/>
                  </a:ext>
                </a:extLst>
              </a:tr>
              <a:tr h="549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Формирование РВПО ИЛ и направление в ФО на рассмотрение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18.01.2021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08.02.2021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7258002"/>
                  </a:ext>
                </a:extLst>
              </a:tr>
              <a:tr h="366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Рассмотрение ИЛ ФО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09.02.2021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0582495"/>
                  </a:ext>
                </a:extLst>
              </a:tr>
              <a:tr h="916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Доработка ИЛ (устранение замечаний)_РВПО и направление в адрес ФО для повторного рассмотрения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01.03.2021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6544973"/>
                  </a:ext>
                </a:extLst>
              </a:tr>
              <a:tr h="549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Повторное рассмотрение ФО ИЛ (при необходимости)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02.03.2021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05.03.2021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6358447"/>
                  </a:ext>
                </a:extLst>
              </a:tr>
              <a:tr h="7331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Направление РВПО в адрес ФО запроса о согласовании ИЛ _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E-mail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09.03.2021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713032"/>
                  </a:ext>
                </a:extLst>
              </a:tr>
              <a:tr h="549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Направление ФО в адрес РВПО ответа о согласовании ИЛ</a:t>
                      </a:r>
                      <a:r>
                        <a:rPr lang="en-US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19.03.2021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8176177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4742" y="1346873"/>
            <a:ext cx="4593666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Регламентированные сроки обработки документов Федеральным оператором: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84742" y="2490443"/>
            <a:ext cx="4628785" cy="31085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Первичное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 рассмотрение ИЛ ФО в СУПД НПО -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10 рабочих дней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.</a:t>
            </a:r>
          </a:p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Рассмотрение ИЛ ФО в СУПД НПО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после устранения замечаний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 - 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5 рабочих дней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.</a:t>
            </a:r>
          </a:p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Направление ФО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письма с ответом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о согласовании ИЛ - 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5 рабочих дней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Сроки направления документов Региональным координатором рассчитываются самостоятельно, </a:t>
            </a: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УЧИТЫВАЯ 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заявленные ФО сроки для обработки документов, необходимости подготовки конкурсной документации и планируемой датой объявления закупок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4512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2727EB2A-6F11-48AA-BFBC-B35069C946B8}"/>
              </a:ext>
            </a:extLst>
          </p:cNvPr>
          <p:cNvSpPr txBox="1">
            <a:spLocks/>
          </p:cNvSpPr>
          <p:nvPr/>
        </p:nvSpPr>
        <p:spPr>
          <a:xfrm>
            <a:off x="1524000" y="1842746"/>
            <a:ext cx="4127269" cy="3878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FED260C1-4AB8-4EC6-89D1-4A69263B5ECF}"/>
              </a:ext>
            </a:extLst>
          </p:cNvPr>
          <p:cNvSpPr txBox="1">
            <a:spLocks/>
          </p:cNvSpPr>
          <p:nvPr/>
        </p:nvSpPr>
        <p:spPr>
          <a:xfrm>
            <a:off x="5798244" y="1791002"/>
            <a:ext cx="4036407" cy="6714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5DE0E987-42BC-4EFC-A896-C3289BF7F5BD}"/>
              </a:ext>
            </a:extLst>
          </p:cNvPr>
          <p:cNvSpPr txBox="1">
            <a:spLocks/>
          </p:cNvSpPr>
          <p:nvPr/>
        </p:nvSpPr>
        <p:spPr>
          <a:xfrm>
            <a:off x="6298757" y="2319924"/>
            <a:ext cx="3765779" cy="7137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68E2CF45-97E6-4F5F-BD04-40251DAF76B0}"/>
              </a:ext>
            </a:extLst>
          </p:cNvPr>
          <p:cNvSpPr txBox="1">
            <a:spLocks/>
          </p:cNvSpPr>
          <p:nvPr/>
        </p:nvSpPr>
        <p:spPr>
          <a:xfrm>
            <a:off x="1741029" y="3918759"/>
            <a:ext cx="4243509" cy="4946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40BDDF78-F5EE-4BB8-9F9D-30D115CCCDEC}"/>
              </a:ext>
            </a:extLst>
          </p:cNvPr>
          <p:cNvSpPr txBox="1">
            <a:spLocks/>
          </p:cNvSpPr>
          <p:nvPr/>
        </p:nvSpPr>
        <p:spPr>
          <a:xfrm>
            <a:off x="1847398" y="4515346"/>
            <a:ext cx="3710672" cy="5128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6234" y="298939"/>
            <a:ext cx="1028962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Работа с инфраструктурными листами со стороны Федерального оператора в 2021 году (Центры «Точка Роста»)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4041" y="1494692"/>
          <a:ext cx="10174014" cy="5121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4792">
                  <a:extLst>
                    <a:ext uri="{9D8B030D-6E8A-4147-A177-3AD203B41FA5}">
                      <a16:colId xmlns:a16="http://schemas.microsoft.com/office/drawing/2014/main" xmlns="" val="2212081251"/>
                    </a:ext>
                  </a:extLst>
                </a:gridCol>
                <a:gridCol w="4469222">
                  <a:extLst>
                    <a:ext uri="{9D8B030D-6E8A-4147-A177-3AD203B41FA5}">
                      <a16:colId xmlns:a16="http://schemas.microsoft.com/office/drawing/2014/main" xmlns="" val="186160894"/>
                    </a:ext>
                  </a:extLst>
                </a:gridCol>
              </a:tblGrid>
              <a:tr h="589588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Контактные лица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0815497"/>
                  </a:ext>
                </a:extLst>
              </a:tr>
              <a:tr h="1700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Первоначальное рассмотрение инфраструктурных листов в СУПД НПО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Иванов Алексей Александрович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143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58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41,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2"/>
                        </a:rPr>
                        <a:t>ivanovaa@apkpro.ru</a:t>
                      </a:r>
                      <a:endParaRPr lang="ru-RU" sz="1800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Милова Ирина Сергеевна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090-02-67,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3"/>
                        </a:rPr>
                        <a:t>milovais@apkpro.ru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5795824"/>
                  </a:ext>
                </a:extLst>
              </a:tr>
              <a:tr h="1357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Управление модулями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«Закупки» 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«Управление инфраструктурными листами» в СУПД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Семенюк</a:t>
                      </a: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Георгий Эдуардович, </a:t>
                      </a:r>
                    </a:p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Заместитель начальника отдела</a:t>
                      </a:r>
                    </a:p>
                    <a:p>
                      <a:pPr marL="0" indent="0" algn="r">
                        <a:lnSpc>
                          <a:spcPct val="13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64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63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6-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55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4"/>
                        </a:rPr>
                        <a:t>semenukge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4"/>
                        </a:rPr>
                        <a:t>@apkpro.ru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1936001"/>
                  </a:ext>
                </a:extLst>
              </a:tr>
              <a:tr h="14739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Документооборот по инфраструктурным листам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Милова Ирина Сергеевна, </a:t>
                      </a:r>
                    </a:p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Заместитель начальника отдела</a:t>
                      </a:r>
                    </a:p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090-02-67,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3"/>
                        </a:rPr>
                        <a:t>milovais@apkpro.ru</a:t>
                      </a:r>
                      <a:endParaRPr lang="ru-RU" sz="1800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180767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312" y="1221040"/>
            <a:ext cx="740889" cy="7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49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xmlns="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8463476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фирменному стилю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стиля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каких случаях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</a:t>
            </a:r>
            <a:r>
              <a:rPr lang="en-US" sz="32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дизайну помещений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  <a:endParaRPr lang="ru-RU" sz="28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Папка с графическими элементами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020491" y="2155661"/>
            <a:ext cx="4543028" cy="35332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фирменный знак</a:t>
            </a:r>
            <a:r>
              <a:rPr lang="ru-RU" sz="2400" dirty="0" smtClean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 smtClean="0"/>
              <a:t>Дорожная карта проекта, информационные </a:t>
            </a:r>
            <a:r>
              <a:rPr lang="ru-RU" dirty="0"/>
              <a:t>ресурсы и каналы коммуникаций </a:t>
            </a:r>
            <a:r>
              <a:rPr lang="ru-RU" dirty="0" smtClean="0"/>
              <a:t>профессиональных сообществ </a:t>
            </a:r>
            <a:r>
              <a:rPr lang="ru-RU" dirty="0"/>
              <a:t>Центров «Точка роста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57385" y="1387767"/>
          <a:ext cx="10706542" cy="51527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xmlns="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xmlns="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xmlns="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xmlns="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r>
              <a:rPr lang="en-US" dirty="0">
                <a:hlinkClick r:id="rId5"/>
              </a:rPr>
              <a:t>http://vcht.center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университет 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Российского движения 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</a:t>
            </a:r>
            <a:r>
              <a:rPr lang="en-US" b="1" dirty="0" smtClean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/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  <a:endParaRPr lang="ru-RU" b="1" dirty="0">
              <a:solidFill>
                <a:srgbClr val="21252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</a:t>
            </a:r>
            <a:r>
              <a:rPr lang="ru-RU" dirty="0" smtClean="0">
                <a:hlinkClick r:id="rId7"/>
              </a:rPr>
              <a:t>t.me/joinchat/J0_WEBYIj7jxUL7G1s6Iug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</a:t>
            </a:r>
            <a:r>
              <a:rPr lang="ru-RU" dirty="0" smtClean="0">
                <a:hlinkClick r:id="rId9"/>
              </a:rPr>
              <a:t>t.me/joinchat/FwMR1hUstUUnjeTn9NZMyA</a:t>
            </a: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</a:t>
            </a:r>
            <a:r>
              <a:rPr lang="ru-RU" dirty="0" smtClean="0">
                <a:hlinkClick r:id="rId11"/>
              </a:rPr>
              <a:t>t.me/joinchat/J0_WEBSoW-UapV2Q5e9PCA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</a:t>
            </a:r>
            <a:r>
              <a:rPr lang="ru-RU" dirty="0" smtClean="0">
                <a:hlinkClick r:id="rId13"/>
              </a:rPr>
              <a:t>t.me/joinchat/J0_WEEV-QNZIzKQ4z5ZH7A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t.me/joinchat/G57p7TdZ3SJFPzWs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t.me/joinchat/FiqY06ndEOmBWRZs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t.me/joinchat/Hb2Nr3KnebUf2mgj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t.me/joinchat/A6oLnBN908nXGPMOH8RB1Q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2347951154"/>
              </p:ext>
            </p:extLst>
          </p:nvPr>
        </p:nvGraphicFramePr>
        <p:xfrm>
          <a:off x="1301262" y="3050502"/>
          <a:ext cx="9849338" cy="333806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 </a:t>
            </a:r>
            <a:endParaRPr lang="ru-RU" sz="2000" b="1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 </a:t>
            </a:r>
            <a:r>
              <a:rPr lang="ru-RU" sz="2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уч. г.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xmlns="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377312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Формирование </a:t>
            </a:r>
            <a:br>
              <a:rPr lang="ru-RU" sz="2000" dirty="0"/>
            </a:br>
            <a:r>
              <a:rPr lang="ru-RU" sz="2000" dirty="0"/>
              <a:t>инфраструктуры центра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Блохин Дмитрий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+7 (926) 271 01 26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/>
              <a:t>blohindv@apkpro.ru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Романовна,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+7 (962) 917-87-02,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333019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(контроль и мониторинг реализации контрольных точек дорожной карты)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+7 (960) 121-21-21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Методическая поддержка </a:t>
            </a:r>
            <a:r>
              <a:rPr lang="ru-RU" sz="2000" b="1" dirty="0"/>
              <a:t>Воробьев Михаил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+7 (909) 703-90-66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>
                <a:solidFill>
                  <a:srgbClr val="002060"/>
                </a:solidFill>
              </a:rPr>
              <a:t>Бурухина</a:t>
            </a:r>
            <a:r>
              <a:rPr lang="ru-RU" sz="2000" b="1" dirty="0">
                <a:solidFill>
                  <a:srgbClr val="002060"/>
                </a:solidFill>
              </a:rPr>
              <a:t> Дарья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002060"/>
                </a:solidFill>
              </a:rPr>
              <a:t>+7 (909) 009-16-90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>
                <a:solidFill>
                  <a:srgbClr val="002060"/>
                </a:solidFill>
              </a:rPr>
              <a:t>buruhinadu@apkpro.ru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38" y="3923483"/>
            <a:ext cx="1116824" cy="1116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317" r="25489" b="44806"/>
          <a:stretch/>
        </p:blipFill>
        <p:spPr>
          <a:xfrm>
            <a:off x="553038" y="1511652"/>
            <a:ext cx="1116824" cy="1116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28" y="1447752"/>
            <a:ext cx="1095031" cy="1098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473989" y="4311988"/>
            <a:ext cx="1079437" cy="1269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82" b="15155"/>
          <a:stretch/>
        </p:blipFill>
        <p:spPr>
          <a:xfrm>
            <a:off x="554092" y="5192697"/>
            <a:ext cx="1118737" cy="12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2556DFA-B965-429A-BA2B-B0DF78FE3D78}"/>
              </a:ext>
            </a:extLst>
          </p:cNvPr>
          <p:cNvSpPr/>
          <p:nvPr/>
        </p:nvSpPr>
        <p:spPr>
          <a:xfrm>
            <a:off x="4930611" y="3402087"/>
            <a:ext cx="2208757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СУЛИМА Лариса Олеговна,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(927) 496-20-13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sulimalo@apkpro.ru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9D01ECF-BD89-4BCA-9716-6D28C1F04F44}"/>
              </a:ext>
            </a:extLst>
          </p:cNvPr>
          <p:cNvSpPr/>
          <p:nvPr/>
        </p:nvSpPr>
        <p:spPr>
          <a:xfrm>
            <a:off x="726067" y="-1711595"/>
            <a:ext cx="332607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95E0E875-592C-4560-8140-97D876F12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90" y="1605290"/>
            <a:ext cx="1347598" cy="179679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EDD09558-5073-4202-82B8-F1A852CE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12" y="2230498"/>
            <a:ext cx="1006035" cy="1389200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1F5BDB17-FE0A-46C2-86E8-76A60BD0A38B}"/>
              </a:ext>
            </a:extLst>
          </p:cNvPr>
          <p:cNvSpPr/>
          <p:nvPr/>
        </p:nvSpPr>
        <p:spPr>
          <a:xfrm>
            <a:off x="7843218" y="3626264"/>
            <a:ext cx="270308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УРАЛЬСКАЯ Евгения Владимировна,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ДФО и СКФО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(982) 512-56-90, uralskayaev@apkpro.ru</a:t>
            </a:r>
          </a:p>
        </p:txBody>
      </p:sp>
      <p:pic>
        <p:nvPicPr>
          <p:cNvPr id="5" name="Рисунок 4" descr="Изображение выглядит как человек, мужчина, галстук, костюм&#10;&#10;Автоматически созданное описание">
            <a:extLst>
              <a:ext uri="{FF2B5EF4-FFF2-40B4-BE49-F238E27FC236}">
                <a16:creationId xmlns:a16="http://schemas.microsoft.com/office/drawing/2014/main" xmlns="" id="{A6D692F5-68F1-4198-B10F-368E6538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7" r="25590" b="30624"/>
          <a:stretch/>
        </p:blipFill>
        <p:spPr>
          <a:xfrm>
            <a:off x="2430627" y="2213763"/>
            <a:ext cx="1037665" cy="1405934"/>
          </a:xfrm>
          <a:prstGeom prst="rect">
            <a:avLst/>
          </a:prstGeom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59341CF1-DBF4-4A95-9F63-3CF05BD8C0D0}"/>
              </a:ext>
            </a:extLst>
          </p:cNvPr>
          <p:cNvSpPr/>
          <p:nvPr/>
        </p:nvSpPr>
        <p:spPr>
          <a:xfrm>
            <a:off x="1593444" y="3626264"/>
            <a:ext cx="270308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АНТОНЕНКО Игорь Павлович,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ДФО и СКФО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(960) 121-21-21 antonenkoip@apkpro.ru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DAD83D89-D68B-4F74-A058-4D6926D16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1740" t="-965" r="14962" b="17740"/>
          <a:stretch/>
        </p:blipFill>
        <p:spPr>
          <a:xfrm>
            <a:off x="8592519" y="4534374"/>
            <a:ext cx="1037377" cy="117786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B137A9DF-4B6F-449C-BF31-74B4F397D3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61" y="4485302"/>
            <a:ext cx="968206" cy="122946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41C60E7D-F3E1-4227-BB18-A2CA0D0C6E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750" t="30013" r="37887" b="49225"/>
          <a:stretch/>
        </p:blipFill>
        <p:spPr>
          <a:xfrm>
            <a:off x="2509492" y="4550311"/>
            <a:ext cx="1037598" cy="118150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0A35704E-343E-45F6-AF6E-72712298D7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163" r="19517" b="46565"/>
          <a:stretch/>
        </p:blipFill>
        <p:spPr>
          <a:xfrm>
            <a:off x="4170329" y="4549511"/>
            <a:ext cx="1078450" cy="11763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D709F10C-75A7-4A07-8005-1ACFE24C2A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700" r="14226" b="32664"/>
          <a:stretch/>
        </p:blipFill>
        <p:spPr>
          <a:xfrm>
            <a:off x="6890830" y="4538350"/>
            <a:ext cx="1037377" cy="117786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0AF57679-EF85-485C-8098-F5765E141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2" y="4539011"/>
            <a:ext cx="1047467" cy="1176300"/>
          </a:xfrm>
          <a:prstGeom prst="rect">
            <a:avLst/>
          </a:prstGeom>
        </p:spPr>
      </p:pic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779B671B-8D8F-43C6-A2BB-317158DB3319}"/>
              </a:ext>
            </a:extLst>
          </p:cNvPr>
          <p:cNvSpPr/>
          <p:nvPr/>
        </p:nvSpPr>
        <p:spPr>
          <a:xfrm>
            <a:off x="577822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КРЫЛОВА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Наталья Александровна,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ЦФО И СЗФО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(916) 113-32-75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krylovana@apkpro.ru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7728E851-5A35-4C55-9A6A-8ACB62349116}"/>
              </a:ext>
            </a:extLst>
          </p:cNvPr>
          <p:cNvSpPr/>
          <p:nvPr/>
        </p:nvSpPr>
        <p:spPr>
          <a:xfrm>
            <a:off x="2239931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БЕЛЫШЕВА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Ольга Сергеевна,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ЮФО И СФО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(903) 553-69-20, belyshevaos@apkpro.ru 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7D2C43DF-00FD-48E4-8DD3-C207872E6044}"/>
              </a:ext>
            </a:extLst>
          </p:cNvPr>
          <p:cNvSpPr/>
          <p:nvPr/>
        </p:nvSpPr>
        <p:spPr>
          <a:xfrm>
            <a:off x="3851414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СИБАГАТУЛИНА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Лейсан </a:t>
            </a:r>
            <a:r>
              <a:rPr lang="ru-RU" sz="105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Дамировна</a:t>
            </a: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УФО И ПФО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(917) 913-83-86 sibagatullinald@apkpro.ru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D199D85E-CE28-4A4E-8662-CF514BFC5D59}"/>
              </a:ext>
            </a:extLst>
          </p:cNvPr>
          <p:cNvSpPr/>
          <p:nvPr/>
        </p:nvSpPr>
        <p:spPr>
          <a:xfrm>
            <a:off x="6530956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КУЗНЕЦОВА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Ольга </a:t>
            </a:r>
            <a:r>
              <a:rPr lang="ru-RU" sz="105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Левоновна</a:t>
            </a: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ЦФО И СЗФО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(968) 274-50-02, kuznecovaol@apkpro.ru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DCE24614-4858-4235-9D9B-E8E066137AE1}"/>
              </a:ext>
            </a:extLst>
          </p:cNvPr>
          <p:cNvSpPr/>
          <p:nvPr/>
        </p:nvSpPr>
        <p:spPr>
          <a:xfrm>
            <a:off x="8250729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МОРОЗОВ 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Роман Николаевич,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УФО И ПФО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(937) 611-33-15, morozovrn@apkpro.ru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BA66B444-96EB-4133-BD78-435790A8B355}"/>
              </a:ext>
            </a:extLst>
          </p:cNvPr>
          <p:cNvSpPr/>
          <p:nvPr/>
        </p:nvSpPr>
        <p:spPr>
          <a:xfrm>
            <a:off x="10046321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КРОПОТИНА Мария Сергеевна,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ЮФО И СФО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(927) 498-88-92,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kropotinams@apkpro.ru</a:t>
            </a:r>
          </a:p>
        </p:txBody>
      </p:sp>
    </p:spTree>
    <p:extLst>
      <p:ext uri="{BB962C8B-B14F-4D97-AF65-F5344CB8AC3E}">
        <p14:creationId xmlns:p14="http://schemas.microsoft.com/office/powerpoint/2010/main" val="232738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9D01ECF-BD89-4BCA-9716-6D28C1F04F44}"/>
              </a:ext>
            </a:extLst>
          </p:cNvPr>
          <p:cNvSpPr/>
          <p:nvPr/>
        </p:nvSpPr>
        <p:spPr>
          <a:xfrm>
            <a:off x="726067" y="-1711595"/>
            <a:ext cx="332607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33">
            <a:extLst>
              <a:ext uri="{FF2B5EF4-FFF2-40B4-BE49-F238E27FC236}">
                <a16:creationId xmlns:a16="http://schemas.microsoft.com/office/drawing/2014/main" xmlns="" id="{2A614D74-B7B2-4944-A2FC-E96027690661}"/>
              </a:ext>
            </a:extLst>
          </p:cNvPr>
          <p:cNvSpPr/>
          <p:nvPr/>
        </p:nvSpPr>
        <p:spPr>
          <a:xfrm>
            <a:off x="1145292" y="2592338"/>
            <a:ext cx="2783562" cy="126845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РОИВ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:a16="http://schemas.microsoft.com/office/drawing/2014/main" xmlns="" id="{877FEA34-CF4C-4CB6-9184-AE06C6F32F21}"/>
              </a:ext>
            </a:extLst>
          </p:cNvPr>
          <p:cNvSpPr/>
          <p:nvPr/>
        </p:nvSpPr>
        <p:spPr>
          <a:xfrm>
            <a:off x="8276323" y="2561498"/>
            <a:ext cx="3326073" cy="146920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исполнения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регионами субсидиарных мероприятий НПО</a:t>
            </a:r>
          </a:p>
        </p:txBody>
      </p:sp>
      <p:sp>
        <p:nvSpPr>
          <p:cNvPr id="33" name="Скругленный прямоугольник 35">
            <a:extLst>
              <a:ext uri="{FF2B5EF4-FFF2-40B4-BE49-F238E27FC236}">
                <a16:creationId xmlns:a16="http://schemas.microsoft.com/office/drawing/2014/main" xmlns="" id="{AF461C2E-F037-4DCB-A5CA-C7C043DE332B}"/>
              </a:ext>
            </a:extLst>
          </p:cNvPr>
          <p:cNvSpPr/>
          <p:nvPr/>
        </p:nvSpPr>
        <p:spPr>
          <a:xfrm>
            <a:off x="874037" y="4591563"/>
            <a:ext cx="3326073" cy="140760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исполнения субсидиарных мероприятий НПО 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7">
            <a:extLst>
              <a:ext uri="{FF2B5EF4-FFF2-40B4-BE49-F238E27FC236}">
                <a16:creationId xmlns:a16="http://schemas.microsoft.com/office/drawing/2014/main" xmlns="" id="{84716537-A666-42ED-913B-92D0A3E94191}"/>
              </a:ext>
            </a:extLst>
          </p:cNvPr>
          <p:cNvSpPr/>
          <p:nvPr/>
        </p:nvSpPr>
        <p:spPr>
          <a:xfrm>
            <a:off x="4665818" y="2561498"/>
            <a:ext cx="3326073" cy="129929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Информационное, консультационное сопровождение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РФ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9">
            <a:extLst>
              <a:ext uri="{FF2B5EF4-FFF2-40B4-BE49-F238E27FC236}">
                <a16:creationId xmlns:a16="http://schemas.microsoft.com/office/drawing/2014/main" xmlns="" id="{A85BFD0B-63A7-4AC9-86E8-0AAD4245C732}"/>
              </a:ext>
            </a:extLst>
          </p:cNvPr>
          <p:cNvSpPr/>
          <p:nvPr/>
        </p:nvSpPr>
        <p:spPr>
          <a:xfrm>
            <a:off x="4665818" y="4590877"/>
            <a:ext cx="3326073" cy="152440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 (вебинары, семинары, совещания)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40">
            <a:extLst>
              <a:ext uri="{FF2B5EF4-FFF2-40B4-BE49-F238E27FC236}">
                <a16:creationId xmlns:a16="http://schemas.microsoft.com/office/drawing/2014/main" xmlns="" id="{EFDB91E5-401D-4352-88B0-D9F0425DD764}"/>
              </a:ext>
            </a:extLst>
          </p:cNvPr>
          <p:cNvSpPr/>
          <p:nvPr/>
        </p:nvSpPr>
        <p:spPr>
          <a:xfrm>
            <a:off x="8566609" y="4590876"/>
            <a:ext cx="3326073" cy="14082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Экспертное участие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работе конкурсных комиссий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Телефон со сплошной заливкой">
            <a:extLst>
              <a:ext uri="{FF2B5EF4-FFF2-40B4-BE49-F238E27FC236}">
                <a16:creationId xmlns:a16="http://schemas.microsoft.com/office/drawing/2014/main" xmlns="" id="{03B8A595-486A-463A-B54B-A999146D5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2230" y="2022652"/>
            <a:ext cx="569686" cy="569686"/>
          </a:xfrm>
          <a:prstGeom prst="rect">
            <a:avLst/>
          </a:prstGeom>
        </p:spPr>
      </p:pic>
      <p:pic>
        <p:nvPicPr>
          <p:cNvPr id="7" name="Рисунок 6" descr="Очки со сплошной заливкой">
            <a:extLst>
              <a:ext uri="{FF2B5EF4-FFF2-40B4-BE49-F238E27FC236}">
                <a16:creationId xmlns:a16="http://schemas.microsoft.com/office/drawing/2014/main" xmlns="" id="{578B8470-7E95-4D3E-9650-0094BD699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3074" y="4136572"/>
            <a:ext cx="580562" cy="580562"/>
          </a:xfrm>
          <a:prstGeom prst="rect">
            <a:avLst/>
          </a:prstGeom>
        </p:spPr>
      </p:pic>
      <p:pic>
        <p:nvPicPr>
          <p:cNvPr id="9" name="Рисунок 8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6FFA7680-966C-4C84-B2C8-A9CA7D5CE3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2230" y="3935895"/>
            <a:ext cx="580563" cy="580563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0FAACD2-1A8A-431C-B189-8ECA2B149B63}"/>
              </a:ext>
            </a:extLst>
          </p:cNvPr>
          <p:cNvGrpSpPr/>
          <p:nvPr/>
        </p:nvGrpSpPr>
        <p:grpSpPr>
          <a:xfrm>
            <a:off x="6038572" y="4030704"/>
            <a:ext cx="580564" cy="580564"/>
            <a:chOff x="6038572" y="4030704"/>
            <a:chExt cx="580564" cy="580564"/>
          </a:xfrm>
        </p:grpSpPr>
        <p:pic>
          <p:nvPicPr>
            <p:cNvPr id="12" name="Рисунок 11" descr="Монитор со сплошной заливкой">
              <a:extLst>
                <a:ext uri="{FF2B5EF4-FFF2-40B4-BE49-F238E27FC236}">
                  <a16:creationId xmlns:a16="http://schemas.microsoft.com/office/drawing/2014/main" xmlns="" id="{E61CB7FB-184B-46B3-934D-82CC0869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38572" y="4030704"/>
              <a:ext cx="580564" cy="580564"/>
            </a:xfrm>
            <a:prstGeom prst="rect">
              <a:avLst/>
            </a:prstGeom>
          </p:spPr>
        </p:pic>
        <p:pic>
          <p:nvPicPr>
            <p:cNvPr id="14" name="Рисунок 13" descr="Мужской профиль со сплошной заливкой">
              <a:extLst>
                <a:ext uri="{FF2B5EF4-FFF2-40B4-BE49-F238E27FC236}">
                  <a16:creationId xmlns:a16="http://schemas.microsoft.com/office/drawing/2014/main" xmlns="" id="{A3043A45-B83F-4501-90A7-6357547B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71011" y="4152948"/>
              <a:ext cx="315686" cy="315686"/>
            </a:xfrm>
            <a:prstGeom prst="rect">
              <a:avLst/>
            </a:prstGeom>
          </p:spPr>
        </p:pic>
      </p:grpSp>
      <p:pic>
        <p:nvPicPr>
          <p:cNvPr id="17" name="Рисунок 16" descr="Вопросы со сплошной заливкой">
            <a:extLst>
              <a:ext uri="{FF2B5EF4-FFF2-40B4-BE49-F238E27FC236}">
                <a16:creationId xmlns:a16="http://schemas.microsoft.com/office/drawing/2014/main" xmlns="" id="{754B371F-7C2C-4FCC-A9E1-015025E141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29150" y="1957004"/>
            <a:ext cx="569687" cy="569687"/>
          </a:xfrm>
          <a:prstGeom prst="rect">
            <a:avLst/>
          </a:prstGeom>
        </p:spPr>
      </p:pic>
      <p:pic>
        <p:nvPicPr>
          <p:cNvPr id="20" name="Рисунок 19" descr="Шестеренки со сплошной заливкой">
            <a:extLst>
              <a:ext uri="{FF2B5EF4-FFF2-40B4-BE49-F238E27FC236}">
                <a16:creationId xmlns:a16="http://schemas.microsoft.com/office/drawing/2014/main" xmlns="" id="{91D41683-D1FB-4FE5-9B6B-D0C37C5801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49078" y="2022650"/>
            <a:ext cx="569688" cy="5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36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2632</Words>
  <Application>Microsoft Office PowerPoint</Application>
  <PresentationFormat>Широкоэкранный</PresentationFormat>
  <Paragraphs>516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Helvetica</vt:lpstr>
      <vt:lpstr>Roboto</vt:lpstr>
      <vt:lpstr>Times New Roman</vt:lpstr>
      <vt:lpstr>Verdana</vt:lpstr>
      <vt:lpstr>Тема Office</vt:lpstr>
      <vt:lpstr>Рекомендации по созданию Центров образования образования естественно-научной и технологической направленностей «Точка роста»  в 2021 году</vt:lpstr>
      <vt:lpstr>Повестка:</vt:lpstr>
      <vt:lpstr>Презентация PowerPoint</vt:lpstr>
      <vt:lpstr>Презентация PowerPoint</vt:lpstr>
      <vt:lpstr>Методическая основа реализации проекта</vt:lpstr>
      <vt:lpstr>Образовательные направления Центров «Точка роста»:</vt:lpstr>
      <vt:lpstr>Координаторы проекта:</vt:lpstr>
      <vt:lpstr>Презентация PowerPoint</vt:lpstr>
      <vt:lpstr>Презентация PowerPoint</vt:lpstr>
      <vt:lpstr>Методические рекомендации Минпросвещения России по созданию Центров «Точка роста»: идеология, нормативная основа, образовательная деятельность. </vt:lpstr>
      <vt:lpstr>Методические рекомендации</vt:lpstr>
      <vt:lpstr>Зачем?</vt:lpstr>
      <vt:lpstr>Как?*</vt:lpstr>
      <vt:lpstr>Что изменится?</vt:lpstr>
      <vt:lpstr>За счет чего?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Функции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Пушкарева Елена Анатольевна</cp:lastModifiedBy>
  <cp:revision>127</cp:revision>
  <dcterms:modified xsi:type="dcterms:W3CDTF">2021-01-22T09:16:56Z</dcterms:modified>
</cp:coreProperties>
</file>